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7" r:id="rId2"/>
    <p:sldId id="275" r:id="rId3"/>
    <p:sldId id="256" r:id="rId4"/>
    <p:sldId id="258" r:id="rId5"/>
    <p:sldId id="259" r:id="rId6"/>
    <p:sldId id="260" r:id="rId7"/>
    <p:sldId id="261" r:id="rId8"/>
    <p:sldId id="269" r:id="rId9"/>
    <p:sldId id="270" r:id="rId10"/>
    <p:sldId id="271" r:id="rId11"/>
    <p:sldId id="272" r:id="rId12"/>
    <p:sldId id="273" r:id="rId13"/>
    <p:sldId id="274" r:id="rId14"/>
    <p:sldId id="283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91FF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170" autoAdjust="0"/>
    <p:restoredTop sz="93827" autoAdjust="0"/>
  </p:normalViewPr>
  <p:slideViewPr>
    <p:cSldViewPr>
      <p:cViewPr>
        <p:scale>
          <a:sx n="70" d="100"/>
          <a:sy n="70" d="100"/>
        </p:scale>
        <p:origin x="-43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D8933-2B7C-49F6-AC1C-2154EC3AAA4B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6629D-2B34-494C-BF07-3E9ADBAA7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629D-2B34-494C-BF07-3E9ADBAA71E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629D-2B34-494C-BF07-3E9ADBAA71E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629D-2B34-494C-BF07-3E9ADBAA71E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629D-2B34-494C-BF07-3E9ADBAA71E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629D-2B34-494C-BF07-3E9ADBAA71E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629D-2B34-494C-BF07-3E9ADBAA71E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629D-2B34-494C-BF07-3E9ADBAA71E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629D-2B34-494C-BF07-3E9ADBAA71E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629D-2B34-494C-BF07-3E9ADBAA71E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629D-2B34-494C-BF07-3E9ADBAA71E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6629D-2B34-494C-BF07-3E9ADBAA71E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355F-5CB8-4FBC-AC46-E979098184C9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E74972-914E-4222-86DB-608C84D4EB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355F-5CB8-4FBC-AC46-E979098184C9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4972-914E-4222-86DB-608C84D4E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355F-5CB8-4FBC-AC46-E979098184C9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4972-914E-4222-86DB-608C84D4E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3C355F-5CB8-4FBC-AC46-E979098184C9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8E74972-914E-4222-86DB-608C84D4EB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355F-5CB8-4FBC-AC46-E979098184C9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4972-914E-4222-86DB-608C84D4EB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355F-5CB8-4FBC-AC46-E979098184C9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4972-914E-4222-86DB-608C84D4EB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4972-914E-4222-86DB-608C84D4EB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355F-5CB8-4FBC-AC46-E979098184C9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355F-5CB8-4FBC-AC46-E979098184C9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4972-914E-4222-86DB-608C84D4EB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355F-5CB8-4FBC-AC46-E979098184C9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4972-914E-4222-86DB-608C84D4EB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3C355F-5CB8-4FBC-AC46-E979098184C9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E74972-914E-4222-86DB-608C84D4EB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355F-5CB8-4FBC-AC46-E979098184C9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E74972-914E-4222-86DB-608C84D4EB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73C355F-5CB8-4FBC-AC46-E979098184C9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8E74972-914E-4222-86DB-608C84D4EB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956_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260648"/>
            <a:ext cx="1728192" cy="1728192"/>
          </a:xfrm>
          <a:prstGeom prst="rect">
            <a:avLst/>
          </a:prstGeom>
        </p:spPr>
      </p:pic>
      <p:pic>
        <p:nvPicPr>
          <p:cNvPr id="11" name="Рисунок 10" descr="1968_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206352">
            <a:off x="6900384" y="4614384"/>
            <a:ext cx="1872208" cy="187220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87524" y="2348880"/>
            <a:ext cx="8568952" cy="19812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prstTxWarp prst="textButton">
              <a:avLst/>
            </a:prstTxWarp>
          </a:bodyPr>
          <a:lstStyle/>
          <a:p>
            <a:r>
              <a:rPr lang="ru-RU" sz="7200" spc="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  <a:ea typeface="+mn-ea"/>
                <a:cs typeface="+mn-cs"/>
              </a:rPr>
              <a:t>По следам </a:t>
            </a:r>
            <a:br>
              <a:rPr lang="ru-RU" sz="7200" spc="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  <a:ea typeface="+mn-ea"/>
                <a:cs typeface="+mn-cs"/>
              </a:rPr>
            </a:br>
            <a:r>
              <a:rPr lang="ru-RU" sz="7200" spc="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  <a:ea typeface="+mn-ea"/>
                <a:cs typeface="+mn-cs"/>
              </a:rPr>
              <a:t>минувших </a:t>
            </a:r>
            <a:br>
              <a:rPr lang="ru-RU" sz="7200" spc="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  <a:ea typeface="+mn-ea"/>
                <a:cs typeface="+mn-cs"/>
              </a:rPr>
            </a:br>
            <a:r>
              <a:rPr lang="ru-RU" sz="7200" spc="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  <a:ea typeface="+mn-ea"/>
                <a:cs typeface="+mn-cs"/>
              </a:rPr>
              <a:t>зимних Олимпиад</a:t>
            </a:r>
          </a:p>
        </p:txBody>
      </p:sp>
      <p:pic>
        <p:nvPicPr>
          <p:cNvPr id="4" name="Рисунок 3" descr="w6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752" y="5229200"/>
            <a:ext cx="1440160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932_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4725144"/>
            <a:ext cx="1368152" cy="1368152"/>
          </a:xfrm>
          <a:prstGeom prst="rect">
            <a:avLst/>
          </a:prstGeom>
        </p:spPr>
      </p:pic>
      <p:pic>
        <p:nvPicPr>
          <p:cNvPr id="7" name="Рисунок 6" descr="1948_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4365104"/>
            <a:ext cx="2060848" cy="2060848"/>
          </a:xfrm>
          <a:prstGeom prst="rect">
            <a:avLst/>
          </a:prstGeom>
        </p:spPr>
      </p:pic>
      <p:pic>
        <p:nvPicPr>
          <p:cNvPr id="8" name="Рисунок 7" descr="1952_1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1916832"/>
            <a:ext cx="1008112" cy="1008112"/>
          </a:xfrm>
          <a:prstGeom prst="rect">
            <a:avLst/>
          </a:prstGeom>
        </p:spPr>
      </p:pic>
      <p:pic>
        <p:nvPicPr>
          <p:cNvPr id="10" name="Рисунок 9" descr="1956-cortinadampezzo2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168" y="332656"/>
            <a:ext cx="1080120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79512" y="476672"/>
            <a:ext cx="2411760" cy="13234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400" b="1" dirty="0" smtClean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НАВСТРЕЧУ </a:t>
            </a:r>
          </a:p>
        </p:txBody>
      </p:sp>
      <p:pic>
        <p:nvPicPr>
          <p:cNvPr id="16" name="Рисунок 15" descr="sochi-2014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30000"/>
          </a:blip>
          <a:stretch>
            <a:fillRect/>
          </a:stretch>
        </p:blipFill>
        <p:spPr>
          <a:xfrm>
            <a:off x="323528" y="692696"/>
            <a:ext cx="2016224" cy="255510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9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8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344815" cy="1008112"/>
          </a:xfrm>
        </p:spPr>
        <p:txBody>
          <a:bodyPr>
            <a:noAutofit/>
          </a:bodyPr>
          <a:lstStyle/>
          <a:p>
            <a:pPr algn="ctr"/>
            <a:r>
              <a:rPr lang="en-US" sz="30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VIII </a:t>
            </a:r>
            <a:r>
              <a:rPr lang="ru-RU" sz="30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ЗИМНИЕ ОЛИМПИЙСКИЕ ИГРЫ</a:t>
            </a:r>
            <a:br>
              <a:rPr lang="ru-RU" sz="30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2800" b="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Скво-Вэлли</a:t>
            </a:r>
            <a:r>
              <a:rPr lang="ru-RU" sz="28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, США, 1960</a:t>
            </a:r>
            <a:endParaRPr lang="ru-RU" sz="2800" b="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Содержимое 8"/>
          <p:cNvSpPr txBox="1">
            <a:spLocks/>
          </p:cNvSpPr>
          <p:nvPr/>
        </p:nvSpPr>
        <p:spPr>
          <a:xfrm>
            <a:off x="323528" y="1700808"/>
            <a:ext cx="8507288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19672" y="1268761"/>
            <a:ext cx="7344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Скво-Вэлли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«долина индианок» – собрала на зимние Игры 665 спортсменов из 30 стран – меньше, чем в предыдущие годы, но зато были среди них представители всех пяти континентов. Впервые в программу были включены соревнования по биатлону и соревнования по скоростному бегу на коньках для женщин. </a:t>
            </a:r>
          </a:p>
        </p:txBody>
      </p:sp>
      <p:pic>
        <p:nvPicPr>
          <p:cNvPr id="5" name="Рисунок 4" descr="53978179_1960W_po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548680"/>
            <a:ext cx="1205491" cy="1800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Рисунок 8" descr="Lidiya-Skoblikov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581128"/>
            <a:ext cx="2721281" cy="20034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фигуристы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2348880"/>
            <a:ext cx="1860505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251520" y="2492896"/>
            <a:ext cx="67687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команду СССР вошли 62 спортсмена, они выступали во всех видах программы, кроме мужских горнолыжных дисциплин и одиночного фигурного катания. И снова  наша команда добилась убедительной победы – 7 золотых, 5  серебряных и 9 бронзовых медалей, заняв первое место в неофициальном командном зачете.</a:t>
            </a:r>
          </a:p>
          <a:p>
            <a:pPr indent="360000" algn="just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льду вновь доминировали наши спортсмены. Конькобежец 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Евгений Гришин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завоевал две золотые медали, столько же – 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Лидия Скобликова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по одной – 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Виктор </a:t>
            </a:r>
            <a:r>
              <a:rPr lang="ru-RU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Косичкин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Клара Гусева.</a:t>
            </a:r>
            <a:endParaRPr lang="ru-RU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31840" y="5157192"/>
            <a:ext cx="58326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Впервые выйдя на олимпийский лед, 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Людмила Белоусова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Олег Протопопов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вернулись домой без медалей. Третьим местом довольствовалась команда хоккеистов. Из зарубежных спортсменов в гонке на 30 км вновь отличился швейцарский лыжник </a:t>
            </a:r>
            <a:r>
              <a:rPr lang="ru-RU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Сикерен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Ернберг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131840" y="4581128"/>
            <a:ext cx="3744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лыжной гонке  на 10 км первенствовала 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Мария </a:t>
            </a:r>
            <a:r>
              <a:rPr lang="ru-RU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Гусакова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99593" y="260648"/>
            <a:ext cx="7344815" cy="1008112"/>
          </a:xfrm>
        </p:spPr>
        <p:txBody>
          <a:bodyPr>
            <a:noAutofit/>
          </a:bodyPr>
          <a:lstStyle/>
          <a:p>
            <a:pPr algn="ctr"/>
            <a:r>
              <a:rPr lang="en-US" sz="30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IX</a:t>
            </a:r>
            <a:r>
              <a:rPr lang="ru-RU" sz="30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ЗИМНИЕ ОЛИМПИЙСКИЕ ИГРЫ</a:t>
            </a:r>
            <a:br>
              <a:rPr lang="ru-RU" sz="30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28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Инсбрук, Австрия, 1964</a:t>
            </a:r>
            <a:endParaRPr lang="ru-RU" sz="2800" b="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Содержимое 8"/>
          <p:cNvSpPr txBox="1">
            <a:spLocks/>
          </p:cNvSpPr>
          <p:nvPr/>
        </p:nvSpPr>
        <p:spPr>
          <a:xfrm>
            <a:off x="323528" y="1700808"/>
            <a:ext cx="8507288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1268760"/>
            <a:ext cx="705678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Успешному проведению  Олимпийских игр способствовали идеальные условия для зимнего спорта в горах австрийских Альп. Кроме того, к началу Игр в Инсбруке  был выстроен прекрасно  оборудованный  ледовый стадион. В Играх  участвовало более 1000 спортсменов из 36 стран, разыгрывались 36 комплектов наград.</a:t>
            </a:r>
          </a:p>
        </p:txBody>
      </p:sp>
      <p:pic>
        <p:nvPicPr>
          <p:cNvPr id="6" name="Рисунок 5" descr="getimg.php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764704"/>
            <a:ext cx="1324609" cy="19547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Рисунок 8" descr="melany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492896"/>
            <a:ext cx="1346963" cy="254426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Рисунок 9" descr="239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4797152"/>
            <a:ext cx="2654874" cy="177544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3" name="Прямоугольник 12"/>
          <p:cNvSpPr/>
          <p:nvPr/>
        </p:nvSpPr>
        <p:spPr>
          <a:xfrm>
            <a:off x="1691680" y="2420889"/>
            <a:ext cx="720080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программу были включены соревнования по санному </a:t>
            </a:r>
          </a:p>
          <a:p>
            <a:pPr algn="just"/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спорту. Восстановлены  были состязания бобслеистов.  Советские олимпийцы не участвовали в соревнованиях по санному спорту, бобслею и одиночному катанию фигуристов. И, тем не менее, в третий раз одержали общекомандную победу, завоевав 11 золотых, 5 серебряных и 9 бронзовых медалей. Чемпионом Олимпийских игр в биатлоне стал </a:t>
            </a:r>
            <a:r>
              <a:rPr lang="ru-RU" sz="15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Владимир Меланьин.</a:t>
            </a: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Восстановили звание сильнейших советские хоккеисты,  выиграл соревнование наш конькобежец  </a:t>
            </a:r>
            <a:r>
              <a:rPr lang="ru-RU" sz="15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Антс  Антсон</a:t>
            </a: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Абсолютной рекордсменкой Игр по праву надо назвать </a:t>
            </a:r>
            <a:r>
              <a:rPr lang="ru-RU" sz="15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Лидию Скобликову</a:t>
            </a: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она выиграла в соревнованиях по скоростному бегу на коньках все 4 дисциплины, причем три из них – с новым мировым рекордом.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5085184"/>
            <a:ext cx="56166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соревнованиях по лыжному спорту блистала </a:t>
            </a:r>
            <a:r>
              <a:rPr lang="ru-RU" sz="15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Клавдия Боярских</a:t>
            </a: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5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Алевтина Колчина </a:t>
            </a: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5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Евдокия </a:t>
            </a:r>
            <a:r>
              <a:rPr lang="ru-RU" sz="15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Мекшило</a:t>
            </a: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360000" algn="just"/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Начиналась серия наших побед в фигурном катании – золотые медали получила элегантная пара </a:t>
            </a:r>
            <a:r>
              <a:rPr lang="ru-RU" sz="15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Людмила Белоусова</a:t>
            </a: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15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Олег Протопопов</a:t>
            </a: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перейдя с 9-го места на предыдущей Олимпиаде - на первое.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835696" y="2492896"/>
            <a:ext cx="36724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Золотые медали завоевали биатлонисты – 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Александр Тихонов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Николай Пузанов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Виктор </a:t>
            </a:r>
            <a:r>
              <a:rPr lang="ru-RU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Маматов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Владимир  </a:t>
            </a:r>
            <a:r>
              <a:rPr lang="ru-RU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Гундарцев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конькобежка Людмила Титова. Редкую для сборной СССР золотую медаль – прыжки с трамплина - завоевал 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Владимир Белоусов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35696" y="260648"/>
            <a:ext cx="7056783" cy="1008112"/>
          </a:xfrm>
        </p:spPr>
        <p:txBody>
          <a:bodyPr>
            <a:noAutofit/>
          </a:bodyPr>
          <a:lstStyle/>
          <a:p>
            <a:pPr algn="ctr"/>
            <a:r>
              <a:rPr lang="en-US" sz="30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X</a:t>
            </a:r>
            <a:r>
              <a:rPr lang="ru-RU" sz="30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ЗИМНИЕ ОЛИМПИЙСКИЕ ИГРЫ</a:t>
            </a:r>
            <a:br>
              <a:rPr lang="ru-RU" sz="30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28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Гренобль, Франция, 1968</a:t>
            </a:r>
            <a:endParaRPr lang="ru-RU" sz="2800" b="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63688" y="1196752"/>
            <a:ext cx="71287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1158 участников из 37 стран разыграли на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Олимпийских зимних играх 35 комплектов наград  по 7 видам спорта. Лучших результатов  достигли спортсмены Норвегии. Выступление нашей команды было менее успешным, чем обычно, но все же было завоевано 5 золотых, 5 серебряных и 3 бронзовые медали.</a:t>
            </a:r>
          </a:p>
        </p:txBody>
      </p:sp>
      <p:pic>
        <p:nvPicPr>
          <p:cNvPr id="5" name="Рисунок 4" descr="Winter-Game.com_854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76672"/>
            <a:ext cx="1368152" cy="194074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Рисунок 8" descr="188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2492895"/>
            <a:ext cx="3384376" cy="2253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DETAIL_PICTURE_60547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6296" y="4869160"/>
            <a:ext cx="1584176" cy="1680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51520" y="4725144"/>
            <a:ext cx="69127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Снова первыми стала наша хоккейная команда, в составе которой выступали вратарь 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Виктор </a:t>
            </a:r>
            <a:r>
              <a:rPr lang="ru-RU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Коноваленко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нападающие 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Анатолий Фирсов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Борис Майоров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Вячеслав Старшинов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360000" algn="just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 второй раз олимпийскими чемпионами стали фигуристы 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Людмила Белоусова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Олег Протопопов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Героем Гренобльской олимпиады по праву считается француз 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Жан Клод </a:t>
            </a:r>
            <a:r>
              <a:rPr lang="ru-RU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Килли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победивший  во всех трех видах горнолыжных соревнований.</a:t>
            </a:r>
          </a:p>
        </p:txBody>
      </p:sp>
      <p:pic>
        <p:nvPicPr>
          <p:cNvPr id="6" name="Рисунок 5" descr="143_856_ref-10129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2636912"/>
            <a:ext cx="1440160" cy="2015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699792" y="2564905"/>
            <a:ext cx="6120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Олимпийскими чемпионами стали биатлонисты 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Александр Тихонов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Ринат Сафин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Иван </a:t>
            </a:r>
            <a:r>
              <a:rPr lang="ru-RU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Бяков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Виктор </a:t>
            </a:r>
            <a:r>
              <a:rPr lang="ru-RU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Маматов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В лыжных гонках первенствовали 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Вячеслав </a:t>
            </a:r>
            <a:r>
              <a:rPr lang="ru-RU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Веденин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Галина Кулакова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которая выиграла 3 золотые медали.</a:t>
            </a:r>
          </a:p>
        </p:txBody>
      </p:sp>
      <p:sp>
        <p:nvSpPr>
          <p:cNvPr id="7" name="Содержимое 8"/>
          <p:cNvSpPr txBox="1">
            <a:spLocks/>
          </p:cNvSpPr>
          <p:nvPr/>
        </p:nvSpPr>
        <p:spPr>
          <a:xfrm>
            <a:off x="323528" y="1700808"/>
            <a:ext cx="8507288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1340768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Впервые Олимпийские зимние игры проводились в Азии. 35 стран направили  1006 мастеров зимнего спорта для участия в Белой  олимпиаде.</a:t>
            </a:r>
          </a:p>
          <a:p>
            <a:pPr indent="360000" algn="just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Команда СССР выступала по всей программе, кроме бобслея. После неудачи в Гренобле  наша команда вновь добилась успеха: 8 золотых, 5 серебряных, 3 бронзовые медали. Второе место заняли спортсмены ГДР.</a:t>
            </a:r>
          </a:p>
        </p:txBody>
      </p:sp>
      <p:pic>
        <p:nvPicPr>
          <p:cNvPr id="5" name="Рисунок 4" descr="55136472_1972w_poster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836712"/>
            <a:ext cx="1147183" cy="17281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 descr="m03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708920"/>
            <a:ext cx="2424721" cy="1872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60949_b127879418813001605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725144"/>
            <a:ext cx="2462040" cy="17728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 descr="8098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92280" y="3645024"/>
            <a:ext cx="1649449" cy="285293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2699792" y="4797152"/>
            <a:ext cx="42484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Вновь победили хоккеисты. В воротах нашей сборной появился ставший потом знаменитым 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Владислав Треть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як.</a:t>
            </a:r>
          </a:p>
          <a:p>
            <a:pPr indent="360000" algn="just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 иностранных спортсменов наибольшего успеха добился конькобежец из Голландии </a:t>
            </a:r>
            <a:r>
              <a:rPr lang="ru-RU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Ард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Схенк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Он выиграл три из четырех олимпийских дистанций.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699792" y="3789040"/>
            <a:ext cx="4248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том олимпийском форуме взошла звезда 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Ирины Родниной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она победила в парном катании вместе с 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Алексеем  Улановым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5" name="Заголовок 7"/>
          <p:cNvSpPr txBox="1">
            <a:spLocks/>
          </p:cNvSpPr>
          <p:nvPr/>
        </p:nvSpPr>
        <p:spPr>
          <a:xfrm>
            <a:off x="1043609" y="260648"/>
            <a:ext cx="7056783" cy="1008112"/>
          </a:xfrm>
          <a:prstGeom prst="rect">
            <a:avLst/>
          </a:prstGeom>
          <a:ln w="6350" cap="rnd">
            <a:noFill/>
          </a:ln>
        </p:spPr>
        <p:txBody>
          <a:bodyPr vert="horz" lIns="91440" tIns="91440" anchor="b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XI</a:t>
            </a:r>
            <a: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ЗИМНИЕ ОЛИМПИЙСКИЕ ИГРЫ</a:t>
            </a:r>
            <a:b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Саппоро, Япония, 1972</a:t>
            </a:r>
            <a:endParaRPr lang="ru-RU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1447800" y="1826822"/>
            <a:ext cx="6248400" cy="320435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  <a:sp3d extrusionH="57150">
              <a:bevelT w="57150" h="38100" prst="hardEdge"/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ru-RU" sz="4000" b="1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Book Antiqua" pitchFamily="18" charset="0"/>
              </a:rPr>
              <a:t>Представляем </a:t>
            </a:r>
            <a:r>
              <a:rPr lang="ru-RU" sz="4000" b="1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Book Antiqua" pitchFamily="18" charset="0"/>
              </a:rPr>
              <a:t>книги </a:t>
            </a:r>
            <a:endParaRPr lang="ru-RU" sz="4000" b="1" smtClean="0">
              <a:ln>
                <a:solidFill>
                  <a:schemeClr val="accent4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latin typeface="Book Antiqua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ru-RU" sz="4000" b="1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Book Antiqua" pitchFamily="18" charset="0"/>
              </a:rPr>
              <a:t>из </a:t>
            </a:r>
            <a:r>
              <a:rPr lang="ru-RU" sz="4000" b="1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Book Antiqua" pitchFamily="18" charset="0"/>
              </a:rPr>
              <a:t>фонда библиотеки ВЛГАФК о зимних Олимпийских играх</a:t>
            </a:r>
            <a:endParaRPr lang="ru-RU" sz="4000" b="1" dirty="0">
              <a:ln>
                <a:solidFill>
                  <a:schemeClr val="accent4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6" name="Рисунок 5" descr="1002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tretch>
            <a:fillRect/>
          </a:stretch>
        </p:blipFill>
        <p:spPr>
          <a:xfrm rot="17989924">
            <a:off x="354134" y="880359"/>
            <a:ext cx="1008112" cy="138956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Рисунок 8" descr="1006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>
          <a:xfrm rot="20134853">
            <a:off x="847825" y="414529"/>
            <a:ext cx="1040491" cy="136815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4" name="Рисунок 13" descr="1011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tretch>
            <a:fillRect/>
          </a:stretch>
        </p:blipFill>
        <p:spPr>
          <a:xfrm rot="19072223">
            <a:off x="2946319" y="5128814"/>
            <a:ext cx="1086425" cy="136815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5" name="Рисунок 14" descr="1012.jpg"/>
          <p:cNvPicPr>
            <a:picLocks noChangeAspect="1"/>
          </p:cNvPicPr>
          <p:nvPr/>
        </p:nvPicPr>
        <p:blipFill>
          <a:blip r:embed="rId5" cstate="print">
            <a:lum contrast="20000"/>
          </a:blip>
          <a:stretch>
            <a:fillRect/>
          </a:stretch>
        </p:blipFill>
        <p:spPr>
          <a:xfrm rot="1333183">
            <a:off x="1501221" y="386847"/>
            <a:ext cx="1080120" cy="134533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Рисунок 6" descr="1003.jpg"/>
          <p:cNvPicPr>
            <a:picLocks noChangeAspect="1"/>
          </p:cNvPicPr>
          <p:nvPr/>
        </p:nvPicPr>
        <p:blipFill>
          <a:blip r:embed="rId6" cstate="print">
            <a:lum bright="-10000" contrast="30000"/>
          </a:blip>
          <a:stretch>
            <a:fillRect/>
          </a:stretch>
        </p:blipFill>
        <p:spPr>
          <a:xfrm rot="3652334">
            <a:off x="7781960" y="968323"/>
            <a:ext cx="1018482" cy="136815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Рисунок 9" descr="1005.jpg"/>
          <p:cNvPicPr>
            <a:picLocks noChangeAspect="1"/>
          </p:cNvPicPr>
          <p:nvPr/>
        </p:nvPicPr>
        <p:blipFill>
          <a:blip r:embed="rId7" cstate="print">
            <a:lum bright="-10000" contrast="10000"/>
          </a:blip>
          <a:stretch>
            <a:fillRect/>
          </a:stretch>
        </p:blipFill>
        <p:spPr>
          <a:xfrm rot="1491994">
            <a:off x="7212197" y="449392"/>
            <a:ext cx="1130969" cy="137476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Рисунок 7" descr="1004.jpg"/>
          <p:cNvPicPr>
            <a:picLocks noChangeAspect="1"/>
          </p:cNvPicPr>
          <p:nvPr/>
        </p:nvPicPr>
        <p:blipFill>
          <a:blip r:embed="rId8" cstate="print">
            <a:lum contrast="30000"/>
          </a:blip>
          <a:stretch>
            <a:fillRect/>
          </a:stretch>
        </p:blipFill>
        <p:spPr>
          <a:xfrm rot="21088615">
            <a:off x="6471221" y="327559"/>
            <a:ext cx="1008112" cy="141137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 descr="1001.jpg"/>
          <p:cNvPicPr>
            <a:picLocks noChangeAspect="1"/>
          </p:cNvPicPr>
          <p:nvPr/>
        </p:nvPicPr>
        <p:blipFill>
          <a:blip r:embed="rId9" cstate="print">
            <a:lum contrast="30000"/>
          </a:blip>
          <a:stretch>
            <a:fillRect/>
          </a:stretch>
        </p:blipFill>
        <p:spPr>
          <a:xfrm>
            <a:off x="3923928" y="5013176"/>
            <a:ext cx="1080120" cy="136437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3" name="Рисунок 12" descr="1010.jpg"/>
          <p:cNvPicPr>
            <a:picLocks noChangeAspect="1"/>
          </p:cNvPicPr>
          <p:nvPr/>
        </p:nvPicPr>
        <p:blipFill>
          <a:blip r:embed="rId10" cstate="print">
            <a:lum contrast="20000"/>
          </a:blip>
          <a:stretch>
            <a:fillRect/>
          </a:stretch>
        </p:blipFill>
        <p:spPr>
          <a:xfrm rot="2283933">
            <a:off x="4873358" y="5130564"/>
            <a:ext cx="1080120" cy="13501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002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5940152" y="2527927"/>
            <a:ext cx="2931238" cy="404035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" name="Рисунок 1" descr="1001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323528" y="260648"/>
            <a:ext cx="3096344" cy="391121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TextBox 3"/>
          <p:cNvSpPr txBox="1"/>
          <p:nvPr/>
        </p:nvSpPr>
        <p:spPr>
          <a:xfrm>
            <a:off x="3563888" y="260648"/>
            <a:ext cx="52161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Олимпийский учебник студента: учеб. пособие для олимп. образования в вузах / В.С.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Родиченко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С.А. Иванов, А.Т.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Контанистов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[и др.]. - 10-е изд.,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перераб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и доп. - М. : Советский спорт, 2012. - 136 с. </a:t>
            </a:r>
          </a:p>
          <a:p>
            <a:pPr algn="just"/>
            <a:endParaRPr lang="ru-RU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книге рассказывается об истории Олимпийских игр, становлении и развитии современного олимпийского движения, его основополагающих принципах, структуре и проблемах, значимости спорта и </a:t>
            </a:r>
            <a:r>
              <a:rPr lang="ru-RU" sz="14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олимпизма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для общества и отдельного человека.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4293096"/>
            <a:ext cx="54726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Олимпийская летопись Петербурга : учеб. пособие для студ.вузов / сост. Т.В.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Казанкина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С.С. Филиппов. - СПб. : Вести, 2002. - 344с.</a:t>
            </a:r>
          </a:p>
          <a:p>
            <a:pPr algn="just"/>
            <a:endParaRPr lang="ru-RU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учебном пособии освещаются вопросы первых спортивных соревнований в исторической последовательности, рассказывается о вкладе спортсменов Ленинграда – Петербурга в развитие олимпийского движения. На обложке  - фотография первого русского олимпийского чемпиона Николая </a:t>
            </a:r>
            <a:r>
              <a:rPr lang="ru-RU" sz="14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Панина-Коломенкина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3.jpg"/>
          <p:cNvPicPr>
            <a:picLocks noChangeAspect="1"/>
          </p:cNvPicPr>
          <p:nvPr/>
        </p:nvPicPr>
        <p:blipFill>
          <a:blip r:embed="rId2" cstate="print">
            <a:lum bright="-10000" contrast="30000"/>
          </a:blip>
          <a:stretch>
            <a:fillRect/>
          </a:stretch>
        </p:blipFill>
        <p:spPr>
          <a:xfrm>
            <a:off x="323528" y="1759139"/>
            <a:ext cx="3600400" cy="483650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" name="Рисунок 2" descr="1004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5796136" y="332656"/>
            <a:ext cx="3073512" cy="43029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TextBox 3"/>
          <p:cNvSpPr txBox="1"/>
          <p:nvPr/>
        </p:nvSpPr>
        <p:spPr>
          <a:xfrm>
            <a:off x="395536" y="260648"/>
            <a:ext cx="52565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Книга олимпийских знаний / В.С.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Родиченко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А.Т.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Контанистов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В.В. Столбов [и др.]. - М. : Советский спорт, 2004. - 128с. </a:t>
            </a:r>
          </a:p>
          <a:p>
            <a:pPr algn="just"/>
            <a:endParaRPr lang="ru-RU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книге рассказывается об истории Олимпийских игр, становлении и развитии олимпийского движения.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7944" y="4725144"/>
            <a:ext cx="47120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Агеевец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, В.У. Олимпийские игры: из прошлого в будущее / В.У.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Агеевец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Г.М. Поликарпова, СПб.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гос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академия физ. культуры. - СПб., 1996. - 279с.</a:t>
            </a:r>
          </a:p>
          <a:p>
            <a:endParaRPr lang="ru-RU" sz="1400" dirty="0" smtClean="0"/>
          </a:p>
          <a:p>
            <a:pPr algn="just"/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данной книге собран материал по истории Олимпийских игр Древнего мира, летних и зимних Олимпийских игр современности. Книга интересна любителям спорта любого возраста.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6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285720" y="285728"/>
            <a:ext cx="3278168" cy="431049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" name="Рисунок 2" descr="1005.jpg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tretch>
            <a:fillRect/>
          </a:stretch>
        </p:blipFill>
        <p:spPr>
          <a:xfrm>
            <a:off x="5757826" y="2780928"/>
            <a:ext cx="3110681" cy="37812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TextBox 3"/>
          <p:cNvSpPr txBox="1"/>
          <p:nvPr/>
        </p:nvSpPr>
        <p:spPr>
          <a:xfrm>
            <a:off x="3779912" y="285728"/>
            <a:ext cx="504056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Мезэ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Ференц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Шестьдесят олимпийских игр : пер.с нем. / Ф.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Мезэ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- М. : Физкультура и спорт, 1959. - 391с.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Книга доктора </a:t>
            </a:r>
            <a:r>
              <a:rPr lang="ru-RU" sz="14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Ференца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Мезэ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вышла в 1956  г., в год шестидесятилетнего юбилея олимпийских игр современности. Содержит тщательно проверенные данные по олимпийским играм современности и представляет собой полный перечень спортивных достижений. Материал дан в виде таблиц, включающих списки первых трех победителей по каждому виду спорта и показанные ими результаты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4725144"/>
            <a:ext cx="52565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Горбунов, В.В. История зимних олимпийских видов спорта / В.В. Горбунов. - Вып.31 . - М. : Чистые пруды, 2010. - 32 с. -  (Спорт в школе) 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книге  освещена история популярных зимних видов спорта,  рассказано когда и где они вошли в олимпийскую программу, а также каких успехов добились на зимних Играх российские олимпийцы.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8.jp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323528" y="2060848"/>
            <a:ext cx="3585188" cy="451085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" name="Рисунок 2" descr="1007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5652120" y="332657"/>
            <a:ext cx="3207837" cy="42639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TextBox 3"/>
          <p:cNvSpPr txBox="1"/>
          <p:nvPr/>
        </p:nvSpPr>
        <p:spPr>
          <a:xfrm>
            <a:off x="323528" y="260648"/>
            <a:ext cx="518457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Иссурин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А.И. Ленинградцы на Белых Олимпиадах : в помощь лектору / А.И.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Иссурин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- Л., 1989. - 35с.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Освещается история проведения зимних Олимпийских игр, рассказывается об участии в Белых Олимпиадах спортсменов Ленинграда – победителях и призерах Игр.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95936" y="4725144"/>
            <a:ext cx="478121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Лагутина, М.Д.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Олимпизм,олимпийское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движение и Олимпийские игры : учеб. пособие / М.Д. Лагутина. - Омск :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СибГУФК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2010. - 180 с.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пособии представлены материалы по истории и организации олимпийского  и </a:t>
            </a:r>
            <a:r>
              <a:rPr lang="ru-RU" sz="14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паралимпийского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движения, участие </a:t>
            </a:r>
            <a:r>
              <a:rPr lang="ru-RU" sz="14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омичей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 Олимпийских и </a:t>
            </a:r>
            <a:r>
              <a:rPr lang="ru-RU" sz="14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Паралимпийских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играх.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11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5004048" y="1196753"/>
            <a:ext cx="3430814" cy="432048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" name="Рисунок 2" descr="1010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683568" y="1196752"/>
            <a:ext cx="3456384" cy="432048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TextBox 3"/>
          <p:cNvSpPr txBox="1"/>
          <p:nvPr/>
        </p:nvSpPr>
        <p:spPr>
          <a:xfrm>
            <a:off x="323528" y="260648"/>
            <a:ext cx="8496944" cy="230832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just"/>
            <a:r>
              <a:rPr lang="ru-RU" sz="1400" dirty="0" smtClean="0"/>
              <a:t>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Олимпийский спорт: в 2-х томах / ред. В.Н. Платонов. - Т.1 . - Киев : Олимпийская литература, 2009. - 736 с. : ил.</a:t>
            </a:r>
          </a:p>
          <a:p>
            <a:pPr algn="just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    ▼</a:t>
            </a:r>
          </a:p>
          <a:p>
            <a:pPr algn="just"/>
            <a:endParaRPr lang="ru-RU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31813" algn="just"/>
            <a:endParaRPr lang="ru-RU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31813" algn="just"/>
            <a:endParaRPr lang="ru-RU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31813" algn="just"/>
            <a:endParaRPr lang="ru-RU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31813" algn="just"/>
            <a:endParaRPr lang="ru-RU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31813" algn="just"/>
            <a:endParaRPr lang="ru-RU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55600" algn="just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Олимпийский спорт: в 2-х томах / ред. В.Н. Платонов. - Т.2 . - Киев : Олимпийская литература, 2009. - 696 с. : ил.</a:t>
            </a:r>
          </a:p>
          <a:p>
            <a:pPr algn="just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       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5661248"/>
            <a:ext cx="85689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Двухтомник посвящен истории Олимпийских игр древности и современности. Всесторонне показаны жизнь и деятельность каждого из восьми президентов МОК.</a:t>
            </a:r>
          </a:p>
          <a:p>
            <a:pPr algn="just"/>
            <a:r>
              <a:rPr lang="ru-RU" sz="15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Освещены события и спортивные результаты Олимпийских игр.</a:t>
            </a:r>
            <a:endParaRPr lang="ru-RU" sz="15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544616"/>
          </a:xfrm>
        </p:spPr>
        <p:txBody>
          <a:bodyPr>
            <a:noAutofit/>
          </a:bodyPr>
          <a:lstStyle/>
          <a:p>
            <a:pPr marL="0" indent="360000" algn="just">
              <a:buNone/>
            </a:pPr>
            <a:r>
              <a:rPr lang="ru-RU" sz="1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Зимние Олимпийские игры - всемирные соревнования по зимним видам спорта. Несмотря на огромную популярность, которую они завоевали в мире, зимние Олимпиады не имеют такой давней истории, как Олимпийские игры по летним видам спорта.  </a:t>
            </a:r>
          </a:p>
          <a:p>
            <a:pPr marL="0" indent="360000" algn="just">
              <a:buNone/>
            </a:pPr>
            <a:r>
              <a:rPr lang="ru-RU" sz="1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Впервые соревнования по одному из зимних видов спорта – фигурному катанию на коньках – были включены в программу Игр </a:t>
            </a:r>
            <a:r>
              <a:rPr lang="en-US" sz="1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ru-RU" sz="1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Олимпиады, состоявшейся в Лондоне в 1908 г., и проводились параллельно с соревнованиями по летним видам спорта. Конкуренция была слабой, т.к. в каждом виде соревнований участвовало от трех до девяти спортсменов.</a:t>
            </a:r>
          </a:p>
          <a:p>
            <a:pPr marL="0" indent="360000" algn="just">
              <a:buNone/>
            </a:pPr>
            <a:r>
              <a:rPr lang="ru-RU" sz="1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Второй раз в программу Игр Олимпиад зимние виды спорта вошли в 1920г., когда, кроме  фигурного катания на коньках, был проведен достаточно представительный (7 команд) турнир по хоккею с шайбой на льду.</a:t>
            </a:r>
          </a:p>
          <a:p>
            <a:pPr marL="0" indent="360000" algn="just">
              <a:buNone/>
            </a:pPr>
            <a:r>
              <a:rPr lang="ru-RU" sz="1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Идея проведения зимних Олимпийских игр была выдвинута еще в начале </a:t>
            </a:r>
            <a:r>
              <a:rPr lang="en-US" sz="1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XX</a:t>
            </a:r>
            <a:r>
              <a:rPr lang="ru-RU" sz="1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в. Пьером де Кубертеном и неоднократно обсуждалась в Международном Олимпийском Комитете. Возражали представители скандинавских стран, так как на их территории проводились «Северные игры», собиравшие всех звезд зимнего спорта. Скандинавские спортсмены лидировали в зимних видах спорта, и никакие международные соревнования без их участия не имели бы авторитета. И все же идея проведения Зимних Олимпийских Игр находила все больше приверженцев и, наконец, осуществилась.</a:t>
            </a:r>
          </a:p>
          <a:p>
            <a:pPr algn="just"/>
            <a:endParaRPr lang="ru-RU" sz="17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06896"/>
          </a:xfr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prstTxWarp prst="textPlain">
              <a:avLst/>
            </a:prstTxWarp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extrusionH="57150" prstMaterial="softEdge">
              <a:bevelT w="29210" h="16510" prst="hardEdge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500" b="1" spc="0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  <a:ea typeface="+mn-ea"/>
                <a:cs typeface="+mn-cs"/>
              </a:rPr>
              <a:t>Откуда пошли «</a:t>
            </a:r>
            <a:r>
              <a:rPr lang="ru-RU" sz="3500" b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rPr>
              <a:t>Белые Олимпиады</a:t>
            </a:r>
            <a:r>
              <a:rPr lang="ru-RU" sz="3500" b="1" spc="0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  <a:ea typeface="+mn-ea"/>
                <a:cs typeface="+mn-cs"/>
              </a:rPr>
              <a:t>»</a:t>
            </a:r>
            <a:endParaRPr lang="ru-RU" sz="3500" b="1" spc="0" dirty="0">
              <a:ln>
                <a:solidFill>
                  <a:schemeClr val="accent4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 Antiqu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12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395536" y="917710"/>
            <a:ext cx="4032448" cy="502258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TextBox 2"/>
          <p:cNvSpPr txBox="1"/>
          <p:nvPr/>
        </p:nvSpPr>
        <p:spPr>
          <a:xfrm>
            <a:off x="4572000" y="908720"/>
            <a:ext cx="4215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Трескин, А.В. История Олимпийских игр. Медали, значки, плакаты / А.В. Трескин, В.Л. </a:t>
            </a:r>
            <a:r>
              <a:rPr lang="ru-RU" sz="15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Штейнбах</a:t>
            </a: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- М. : </a:t>
            </a:r>
            <a:r>
              <a:rPr lang="ru-RU" sz="15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Терра-Спорт</a:t>
            </a: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 Олимпия Пресс, 2001. - 96 с.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6016" y="2420888"/>
            <a:ext cx="38576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Альбом  посвящен вековой истории современных Олимпийских игр, по существу первая книга, в которой так полно и обстоятельно исследована и отражена история наград, памятных медалей, официальных значков и плакатов Игр зимних и летних Олимпиад.</a:t>
            </a:r>
          </a:p>
          <a:p>
            <a:r>
              <a:rPr lang="ru-RU" sz="1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Красочное, богато иллюстрированное издание содержит много ранее не известных сведений и фактов, открывает новые страницы в истории современных Олимпийских игр.</a:t>
            </a:r>
            <a:endParaRPr lang="ru-RU" sz="16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897632"/>
          </a:xfrm>
        </p:spPr>
        <p:txBody>
          <a:bodyPr>
            <a:noAutofit/>
          </a:bodyPr>
          <a:lstStyle/>
          <a:p>
            <a:r>
              <a:rPr lang="ru-RU" sz="4800" spc="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  <a:ea typeface="+mn-ea"/>
                <a:cs typeface="+mn-cs"/>
              </a:rPr>
              <a:t>Продолжение следует …</a:t>
            </a:r>
            <a:endParaRPr lang="ru-RU" sz="4800" spc="1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 Antiqua" pitchFamily="18" charset="0"/>
              <a:ea typeface="+mn-ea"/>
              <a:cs typeface="+mn-cs"/>
            </a:endParaRPr>
          </a:p>
        </p:txBody>
      </p:sp>
      <p:pic>
        <p:nvPicPr>
          <p:cNvPr id="13" name="Рисунок 12" descr="ioo.pn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762000" y="2276872"/>
            <a:ext cx="7620000" cy="36957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323528" y="1412776"/>
            <a:ext cx="6624736" cy="1368152"/>
          </a:xfrm>
        </p:spPr>
        <p:txBody>
          <a:bodyPr>
            <a:noAutofit/>
          </a:bodyPr>
          <a:lstStyle/>
          <a:p>
            <a:pPr marL="0" indent="360000" algn="just">
              <a:buNone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зимней Олимпиаде 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участвовало всего 293 человека из 16 стран, в том числе 13 женщин. </a:t>
            </a:r>
            <a:endParaRPr lang="ru-RU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lvl="0" indent="360000" algn="just">
              <a:buNone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Программа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Олимпиады включала соревнования лыжников, скоростной бег на коньках, фигурное катание – для мужчин, женщин и пар, а также хоккей и бобслей. 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23528" y="332656"/>
            <a:ext cx="6840759" cy="1008112"/>
          </a:xfrm>
        </p:spPr>
        <p:txBody>
          <a:bodyPr>
            <a:noAutofit/>
          </a:bodyPr>
          <a:lstStyle/>
          <a:p>
            <a:pPr algn="ctr"/>
            <a:r>
              <a:rPr lang="en-US" sz="30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</a:t>
            </a:r>
            <a:r>
              <a:rPr lang="ru-RU" sz="30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ЗИМНИЕ ОЛИМПИЙСКИЕ ИГРЫ</a:t>
            </a:r>
            <a:br>
              <a:rPr lang="ru-RU" sz="30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2800" b="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Шамони</a:t>
            </a:r>
            <a:r>
              <a:rPr lang="ru-RU" sz="28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, Франция, 1924</a:t>
            </a:r>
            <a:endParaRPr lang="ru-RU" sz="3000" b="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Содержимое 8"/>
          <p:cNvSpPr txBox="1">
            <a:spLocks/>
          </p:cNvSpPr>
          <p:nvPr/>
        </p:nvSpPr>
        <p:spPr>
          <a:xfrm>
            <a:off x="2627784" y="4797152"/>
            <a:ext cx="6203032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360000" algn="just">
              <a:spcBef>
                <a:spcPct val="20000"/>
              </a:spcBef>
            </a:pPr>
            <a:r>
              <a:rPr kumimoji="0" lang="ru-RU" sz="1600" b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Первая олимпийская награда досталась американскому</a:t>
            </a:r>
            <a:r>
              <a:rPr kumimoji="0" lang="ru-RU" sz="1600" b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конькобежцу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Чарльзу Джутроу</a:t>
            </a:r>
            <a:r>
              <a:rPr lang="ru-RU" sz="16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kumimoji="0" lang="ru-RU" sz="1600" b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Героем среди лыжников был норвежец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Турлейф Хауг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kumimoji="0" lang="ru-RU" sz="1600" b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а среди конькобежцев –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Клас Тунберг</a:t>
            </a:r>
            <a:r>
              <a:rPr kumimoji="0" lang="ru-RU" sz="1600" b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 Лучше всех выступили на Олимпиаде норвежцы: они завоевали 4 золотых, 7 серебряных и 7 бронзовых медалей. В турнире хоккеистов  рекорд установили канадцы, обыгравшие команду Швейцарии со счетом 33:0!</a:t>
            </a:r>
          </a:p>
        </p:txBody>
      </p:sp>
      <p:pic>
        <p:nvPicPr>
          <p:cNvPr id="1026" name="Picture 2" descr="http://arabic.rt.com/media/pics/2009.11/512/367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04664"/>
            <a:ext cx="1574631" cy="217714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8" name="Picture 4" descr="http://www.eok.ee/sites/default/files/olympics/Clas_Thunberg_Chamonix_192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140968"/>
            <a:ext cx="2129427" cy="30120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ski_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2708920"/>
            <a:ext cx="2690996" cy="2048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Содержимое 8"/>
          <p:cNvSpPr txBox="1">
            <a:spLocks/>
          </p:cNvSpPr>
          <p:nvPr/>
        </p:nvSpPr>
        <p:spPr>
          <a:xfrm>
            <a:off x="2627784" y="2780928"/>
            <a:ext cx="3384376" cy="201622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360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Кроме того, в программу были включены показательные соревнования по кёрлингу – спортивной игре на льду и гонке патрулей (более позднее название – биатлон). Разыгрывались всего 14 золотых медалей. </a:t>
            </a:r>
          </a:p>
          <a:p>
            <a:pPr marL="0" marR="0" lvl="0" indent="360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2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" accel="100000" fill="hold">
                                          <p:stCondLst>
                                            <p:cond delay="72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984775" cy="1052736"/>
          </a:xfrm>
        </p:spPr>
        <p:txBody>
          <a:bodyPr>
            <a:noAutofit/>
          </a:bodyPr>
          <a:lstStyle/>
          <a:p>
            <a:pPr algn="ctr"/>
            <a:r>
              <a:rPr lang="en-US" sz="30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II</a:t>
            </a:r>
            <a:r>
              <a:rPr lang="ru-RU" sz="30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ЗИМНИЕ ОЛИМПИЙСКИЕ ИГРЫ </a:t>
            </a:r>
            <a:br>
              <a:rPr lang="ru-RU" sz="30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2800" b="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Санкт-Мориц</a:t>
            </a:r>
            <a:r>
              <a:rPr lang="ru-RU" sz="28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, Швейцария, 1928</a:t>
            </a:r>
            <a:endParaRPr lang="ru-RU" sz="3000" b="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Содержимое 8"/>
          <p:cNvSpPr txBox="1">
            <a:spLocks/>
          </p:cNvSpPr>
          <p:nvPr/>
        </p:nvSpPr>
        <p:spPr>
          <a:xfrm>
            <a:off x="251520" y="2204864"/>
            <a:ext cx="8507288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63688" y="1340768"/>
            <a:ext cx="71287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buNone/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Зимние Олимпийские Игры собрали намного больше участников – прибыли 464 спортсмена из 25 стран, в том числе и из таких, далеко не северных, как Аргентина, Мексика, Япония. Программа была расширена за счет соревнований по скелетону – спуску с горы на неуправляемых санях. По-прежнему разыгрывались 14 комплектов наград. </a:t>
            </a:r>
          </a:p>
        </p:txBody>
      </p:sp>
      <p:pic>
        <p:nvPicPr>
          <p:cNvPr id="5" name="Рисунок 4" descr="53975790_1928W_po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548680"/>
            <a:ext cx="1399724" cy="2160240"/>
          </a:xfrm>
          <a:prstGeom prst="rect">
            <a:avLst/>
          </a:prstGeom>
        </p:spPr>
      </p:pic>
      <p:pic>
        <p:nvPicPr>
          <p:cNvPr id="9" name="Рисунок 8" descr="SonjaHenie1936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6516216" y="2708920"/>
            <a:ext cx="2289855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395536" y="2780928"/>
            <a:ext cx="61206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buNone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Первенствовали на этих Играх спортсмены Норвегии, среди которых выделялась 15-летняя 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Соня </a:t>
            </a:r>
            <a:r>
              <a:rPr lang="ru-RU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Хени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завоевавшая в фигурном катании на коньках свою первую золотую медаль. Свою третью золотую медаль завоевал шведский фигурист </a:t>
            </a:r>
            <a:r>
              <a:rPr lang="ru-RU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Галлис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Графстрем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Вновь успех сопутствовал финскому конькобежцу </a:t>
            </a:r>
            <a:r>
              <a:rPr lang="ru-RU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Класу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Тунбергу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завоевавшему две золотые медали. В лыжных гонках весь пьедестал почета оказался шведским. Победил </a:t>
            </a:r>
            <a:r>
              <a:rPr lang="ru-RU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Пер-Эрик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Хедлунд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5085184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buNone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Олимпиада проходила в неблагоприятных погодных 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условиях. Подул теплый ветер, температура поднялась до 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+10 С, а потом и +25 С. Поэтому лыжники проходили дистанцию в тяжелейших условиях, а комплект медалей по скоростному бегу на коньках остался </a:t>
            </a:r>
            <a:r>
              <a:rPr lang="ru-RU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неразыгранным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так как лед растаял и беговая дорожка покрылась водой.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lakeplacid5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4653136"/>
            <a:ext cx="2855910" cy="18722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036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52320" y="3284984"/>
            <a:ext cx="1296144" cy="120973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08912" cy="1052736"/>
          </a:xfrm>
        </p:spPr>
        <p:txBody>
          <a:bodyPr>
            <a:noAutofit/>
          </a:bodyPr>
          <a:lstStyle/>
          <a:p>
            <a:pPr algn="ctr"/>
            <a:r>
              <a:rPr lang="en-US" sz="30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III</a:t>
            </a:r>
            <a:r>
              <a:rPr lang="ru-RU" sz="30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ЗИМНИЕ ОЛИМПИЙСКИЕ ИГРЫ</a:t>
            </a:r>
            <a:br>
              <a:rPr lang="ru-RU" sz="30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28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Лейк-Плэсид, США, 1932</a:t>
            </a:r>
            <a:endParaRPr lang="ru-RU" sz="2800" b="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1340768"/>
            <a:ext cx="72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en-US" sz="15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III</a:t>
            </a:r>
            <a:r>
              <a:rPr lang="ru-RU" sz="15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Зимние Олимпийские Игры впервые в истории Зимних Олимпиад проводились в Западном полушарии. Многие европейские страны не прислали своих участников из-за дороговизны проезда. Количество стран-участниц сократилось до 17, а спортсменов – до 252 человек, причем половина из них представляли США и Канаду – 150 человек.  Неудивительно, что первенствовали в неофициальном командном зачете спортсмены США. Этой победе помогло и то, что соревнования конькобежцев проводились не по международным, а по американским правилам. </a:t>
            </a:r>
            <a:endParaRPr lang="ru-RU" sz="155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32040_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908720"/>
            <a:ext cx="1296144" cy="22541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Рисунок 8" descr="1932-lake_placid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6176" y="3356992"/>
            <a:ext cx="1234423" cy="115212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2" name="Прямоугольник 11"/>
          <p:cNvSpPr/>
          <p:nvPr/>
        </p:nvSpPr>
        <p:spPr>
          <a:xfrm>
            <a:off x="323528" y="3426291"/>
            <a:ext cx="5688632" cy="3193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15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Соревнования проводились лишь по пяти видам спорта. Из программы Игр исключен скелетон из-за отсутствия нужной трассы. Вместо этого американцы устроили показательные выступления гонок на собачьих упряжках.  Разыгрывались 14 золотых медалей. На этих Играх вторую золотую медаль получила норвежская фигуристка </a:t>
            </a:r>
            <a:r>
              <a:rPr lang="ru-RU" sz="155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Соня </a:t>
            </a:r>
            <a:r>
              <a:rPr lang="ru-RU" sz="155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Хени</a:t>
            </a:r>
            <a:r>
              <a:rPr lang="ru-RU" sz="15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В лыжных гонках засияла новая звезда – финский спортсмен </a:t>
            </a:r>
            <a:r>
              <a:rPr lang="ru-RU" sz="155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Вели Сааринен</a:t>
            </a:r>
            <a:r>
              <a:rPr lang="ru-RU" sz="15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завоевавший золотую медаль.</a:t>
            </a:r>
          </a:p>
          <a:p>
            <a:pPr indent="360000" algn="just"/>
            <a:r>
              <a:rPr lang="ru-RU" sz="15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Хоккейный турнир выиграли канадцы – родоначальники этой игры, Правда, в турнире принимали участие всего 4 команды – сборные Германии, Польши и </a:t>
            </a:r>
            <a:r>
              <a:rPr lang="ru-RU" sz="155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США.</a:t>
            </a:r>
            <a:endParaRPr lang="ru-RU" sz="15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35696" y="260648"/>
            <a:ext cx="7128792" cy="1008112"/>
          </a:xfrm>
        </p:spPr>
        <p:txBody>
          <a:bodyPr>
            <a:noAutofit/>
          </a:bodyPr>
          <a:lstStyle/>
          <a:p>
            <a:pPr algn="ctr"/>
            <a:r>
              <a:rPr lang="en-US" sz="30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IV</a:t>
            </a:r>
            <a:r>
              <a:rPr lang="ru-RU" sz="30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ЗИМНИЕ ОЛИМПИЙСКИЕ ИГРЫ</a:t>
            </a:r>
            <a:br>
              <a:rPr lang="ru-RU" sz="30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30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800" b="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Гармиш-Партенкирхен</a:t>
            </a:r>
            <a:r>
              <a:rPr lang="ru-RU" sz="28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, Германия, 1936</a:t>
            </a:r>
            <a:endParaRPr lang="ru-RU" sz="2800" b="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Содержимое 8"/>
          <p:cNvSpPr txBox="1">
            <a:spLocks/>
          </p:cNvSpPr>
          <p:nvPr/>
        </p:nvSpPr>
        <p:spPr>
          <a:xfrm>
            <a:off x="323528" y="1700808"/>
            <a:ext cx="8507288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35696" y="1268760"/>
            <a:ext cx="7056784" cy="1512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en-US" sz="15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ru-RU" sz="15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Зимние Олимпийские Игры состоялись, несмотря на возражения прогрессивной общественности против проведения Олимпийских игр в фашистской Германии. В них приняли участие 668 спортсменов из 28 стран. Впервые приехали спортсмены из Болгарии, Греции, Испании, Турции и даже Австралии. В программу впервые были включены горнолыжные соревнования для мужчин и женщин.</a:t>
            </a:r>
          </a:p>
        </p:txBody>
      </p:sp>
      <p:pic>
        <p:nvPicPr>
          <p:cNvPr id="5" name="Рисунок 4" descr="1012369_2369_4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04664"/>
            <a:ext cx="1419586" cy="227567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 descr="120911063405-ballangrud-olympics-horizontal-galle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2780928"/>
            <a:ext cx="3600400" cy="2025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51520" y="4797152"/>
            <a:ext cx="8568952" cy="1762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15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новом виде программы – эстафете, победил финский гонщик </a:t>
            </a:r>
            <a:r>
              <a:rPr lang="ru-RU" sz="155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Калле</a:t>
            </a:r>
            <a:r>
              <a:rPr lang="ru-RU" sz="155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Ялканен</a:t>
            </a:r>
            <a:r>
              <a:rPr lang="ru-RU" sz="15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Героиней игр стала в третий раз прославленная норвежская фигуристка </a:t>
            </a:r>
            <a:r>
              <a:rPr lang="ru-RU" sz="155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Соня </a:t>
            </a:r>
            <a:r>
              <a:rPr lang="ru-RU" sz="155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Хени</a:t>
            </a:r>
            <a:r>
              <a:rPr lang="ru-RU" sz="15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известная еще и тем, что сыграла главную роль в американском художественном кинофильме «Серенада Солнечной долины». Большой неожиданностью для всех явилась победа хоккеистов Великобритании в финальном поединке над не знавшими до сих пор поражения канадцами. Правда, объяснили этот курьез тем, что команда англичан состояла в основном из спортсменов канадского происхождения.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708920"/>
            <a:ext cx="5184576" cy="2239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15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Число разыгрываемых золотых  медалей увеличилось до 17. Спортсмены Норвегии и по медалям, и по очкам в неофициальном командном зачете превзошли своих соперников. Особенно отличился норвежский конькобежец </a:t>
            </a:r>
            <a:r>
              <a:rPr lang="ru-RU" sz="155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Ивар</a:t>
            </a:r>
            <a:r>
              <a:rPr lang="ru-RU" sz="155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5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Баллангруд</a:t>
            </a:r>
            <a:r>
              <a:rPr lang="ru-RU" sz="15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выигравший забеги с новыми олимпийскими рекордами. В лыжных гонках доминировали гонщики Швеции, на их счету - 5 медалей.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51520" y="332656"/>
            <a:ext cx="7056784" cy="980728"/>
          </a:xfrm>
        </p:spPr>
        <p:txBody>
          <a:bodyPr>
            <a:noAutofit/>
          </a:bodyPr>
          <a:lstStyle/>
          <a:p>
            <a:pPr algn="ctr"/>
            <a:r>
              <a:rPr lang="en-US" sz="30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V </a:t>
            </a:r>
            <a:r>
              <a:rPr lang="ru-RU" sz="30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ЗИМНИЕ ОЛИМПИЙСКИЕ ИГРЫ</a:t>
            </a:r>
            <a:br>
              <a:rPr lang="ru-RU" sz="30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2800" b="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Санкт-Мориц</a:t>
            </a:r>
            <a:r>
              <a:rPr lang="ru-RU" sz="28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, Швейцария, 1948</a:t>
            </a:r>
            <a:endParaRPr lang="ru-RU" sz="2800" b="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3068960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Игры прибыли 669 спортсменов из 28 стран. В программе вновь появились соревнования по скелетону. Увеличилось количество спортивных дисциплин, включенных в программу, разыгрывались 22 золотые медали.  </a:t>
            </a:r>
          </a:p>
        </p:txBody>
      </p:sp>
      <p:pic>
        <p:nvPicPr>
          <p:cNvPr id="5" name="Рисунок 4" descr="1948_stmoritz_po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620688"/>
            <a:ext cx="1400225" cy="23440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 descr="1948_winter_olympic_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3861048"/>
            <a:ext cx="1890975" cy="255754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323528" y="1340768"/>
            <a:ext cx="68407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После вынужденного 12-летнего перерыва, вызванного Второй мировой войной, зимние Олимпийские игры возобновились. Ущерб, нанесенный войной, сказался на показателях Игр. Наиболее успешно выступили спортсмены тех стран, которых слабо коснулась  мировая война – это команды Швеции и Швейцарии, занявшие первые два места. Спортсмены Норвегии – фавориты зимних Игр – оказались лишь четвертыми.</a:t>
            </a:r>
          </a:p>
        </p:txBody>
      </p:sp>
      <p:pic>
        <p:nvPicPr>
          <p:cNvPr id="10" name="Рисунок 9" descr="post-874-0-77244000-13280844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933056"/>
            <a:ext cx="1913913" cy="254481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2339752" y="3933056"/>
            <a:ext cx="4464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лыжной эстафете на 50 км победил выдающийся лыжник из Швеции 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Нильс </a:t>
            </a:r>
            <a:r>
              <a:rPr lang="ru-RU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Карлссон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indent="360000" algn="just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Впервые победителем в одиночном фигурном катании на коньках стал представитель США 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Ричард </a:t>
            </a:r>
            <a:r>
              <a:rPr lang="ru-RU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Баттон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360000" algn="just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Напряженно прошел финальный матч хоккейного турнира: команды Канады и Чехии закончили его вничью 0:0.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63588" y="332656"/>
            <a:ext cx="7416824" cy="980728"/>
          </a:xfrm>
        </p:spPr>
        <p:txBody>
          <a:bodyPr>
            <a:noAutofit/>
          </a:bodyPr>
          <a:lstStyle/>
          <a:p>
            <a:pPr algn="ctr"/>
            <a:r>
              <a:rPr lang="en-US" sz="30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VI </a:t>
            </a:r>
            <a:r>
              <a:rPr lang="ru-RU" sz="30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ЗИМНИЕ ОЛИМПИЙСКИЕ ИГРЫ </a:t>
            </a:r>
            <a:br>
              <a:rPr lang="ru-RU" sz="30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30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   </a:t>
            </a:r>
            <a:r>
              <a:rPr lang="ru-RU" sz="28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Осло, Норвегия, 1952</a:t>
            </a:r>
            <a:endParaRPr lang="ru-RU" sz="2800" b="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Содержимое 8"/>
          <p:cNvSpPr txBox="1">
            <a:spLocks/>
          </p:cNvSpPr>
          <p:nvPr/>
        </p:nvSpPr>
        <p:spPr>
          <a:xfrm>
            <a:off x="323528" y="1700808"/>
            <a:ext cx="8507288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35696" y="1340768"/>
            <a:ext cx="69847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Норвежцы впервые принимали у себя участников зимних Олимпийских игр. Столица Норвегии отлично организовала Игры, превратив их в грандиозный фестиваль зимнего спорта. На Игры прибыли 694 спортсмена из 30 стран. В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Олимпийских  зимних играх приняли участие </a:t>
            </a:r>
            <a:r>
              <a:rPr lang="ru-RU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даже те страны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для которых зима скорее экзотика, чем полноценное время года, - Австралия, Греция, Испания, Ливан, Новая Зеландия, Чили.</a:t>
            </a:r>
          </a:p>
        </p:txBody>
      </p:sp>
      <p:pic>
        <p:nvPicPr>
          <p:cNvPr id="9" name="Рисунок 8" descr="Winter-Game.com_573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866048"/>
            <a:ext cx="1440160" cy="227492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Рисунок 9" descr="N67d-5qtGyeeP8ZM1AGAYQmMegizl-XLIQY5YfsT_r7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4725144"/>
            <a:ext cx="3277843" cy="1840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15-year-old-skiing-prodigy-andrea-mead-lawrenc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221088"/>
            <a:ext cx="1568495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323528" y="3140968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программу были добавлены соревнования по гигантскому слалому и гонка на 10 км для женщин.  Разыгрывались 22 комплекта наград. Олимпийские медали завоевали представители 13 стран. Но наибольшего успеха добились норвежцы.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67744" y="3933056"/>
            <a:ext cx="6624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Героем Олимпиады стал норвежский конькобежец </a:t>
            </a:r>
            <a:r>
              <a:rPr lang="ru-RU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Ялмар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Андерсен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который завоевал три золотые олимпийские медали. Две золотые медали за слалом и гигант-слалом получила 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Андреа </a:t>
            </a:r>
            <a:r>
              <a:rPr lang="ru-RU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Лоуренс-Мид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(США).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267744" y="4941168"/>
            <a:ext cx="33843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Второй золотой медали удостоился американский фигурист 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Ричард </a:t>
            </a:r>
            <a:r>
              <a:rPr lang="ru-RU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Баттон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а первое «золото» получил прославленный финский лыжник </a:t>
            </a:r>
            <a:r>
              <a:rPr lang="ru-RU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Вейко</a:t>
            </a:r>
            <a:r>
              <a:rPr lang="ru-RU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Хакулинен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5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5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5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5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clip_image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221088"/>
            <a:ext cx="1281742" cy="16538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putchkov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5229200"/>
            <a:ext cx="1113302" cy="1441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23528" y="260648"/>
            <a:ext cx="7200800" cy="980728"/>
          </a:xfrm>
        </p:spPr>
        <p:txBody>
          <a:bodyPr>
            <a:noAutofit/>
          </a:bodyPr>
          <a:lstStyle/>
          <a:p>
            <a:pPr algn="ctr"/>
            <a:r>
              <a:rPr lang="en-US" sz="30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VII</a:t>
            </a:r>
            <a:r>
              <a:rPr lang="ru-RU" sz="30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ЗИМНИЕ ОЛИМПИЙСКИЕ ИГРЫ</a:t>
            </a:r>
            <a:br>
              <a:rPr lang="ru-RU" sz="30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2800" b="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Кортина</a:t>
            </a:r>
            <a:r>
              <a:rPr lang="ru-RU" sz="28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 Д</a:t>
            </a:r>
            <a:r>
              <a:rPr lang="en-US" sz="28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’</a:t>
            </a:r>
            <a:r>
              <a:rPr lang="ru-RU" sz="2800" b="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Ампеццо</a:t>
            </a:r>
            <a:r>
              <a:rPr lang="ru-RU" sz="28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, Италия, 1956</a:t>
            </a:r>
            <a:endParaRPr lang="ru-RU" sz="2800" b="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1268760"/>
            <a:ext cx="705678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Играх приняли  участие 820 спортсменов из 32 стран. Разыгрывались 25 комплектов наград. Впервые в зимних Играх выступили спортсмены СССР.  Советская команда состояла из 53 участников, стартовавших во всех видах программы, кроме бобслея и фигурного катания на коньках.</a:t>
            </a:r>
          </a:p>
          <a:p>
            <a:pPr indent="360000" algn="just"/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Дебют нашей команды завершился триумфом: 7 золотых, 3 серебряные и 6 бронзовых,  а всего 16 медалей. На второй позиции  австрийцы – 4 золотые медали.</a:t>
            </a:r>
          </a:p>
        </p:txBody>
      </p:sp>
      <p:pic>
        <p:nvPicPr>
          <p:cNvPr id="5" name="Рисунок 4" descr="10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52320" y="404664"/>
            <a:ext cx="1408638" cy="18722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Прямоугольник 9"/>
          <p:cNvSpPr/>
          <p:nvPr/>
        </p:nvSpPr>
        <p:spPr>
          <a:xfrm>
            <a:off x="251520" y="2852936"/>
            <a:ext cx="70567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Особенно отличились наши  конькобежцы. Золотые медали были вручены </a:t>
            </a:r>
            <a:r>
              <a:rPr lang="ru-RU" sz="15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Евгению Гришину</a:t>
            </a: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5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Юрию Михайлову</a:t>
            </a: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15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Борису </a:t>
            </a:r>
            <a:r>
              <a:rPr lang="ru-RU" sz="15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Шилкову</a:t>
            </a: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5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Евгений Гришин</a:t>
            </a: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прозванный «молнией на льду», пробежал 500 м за 40,2 сек., установив мировой рекорд.</a:t>
            </a:r>
          </a:p>
          <a:p>
            <a:pPr indent="360000" algn="just"/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«Королевой лыжни» признали на Играх советскую лыжницу </a:t>
            </a:r>
            <a:r>
              <a:rPr lang="ru-RU" sz="15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Любовь  Баранову-Козыреву</a:t>
            </a: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открывшую список олимпийских побед наших лыжниц.</a:t>
            </a:r>
          </a:p>
        </p:txBody>
      </p:sp>
      <p:pic>
        <p:nvPicPr>
          <p:cNvPr id="6" name="Рисунок 5" descr="kozyreva_kozyrev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84368" y="2276872"/>
            <a:ext cx="111629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195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64288" y="2780928"/>
            <a:ext cx="1220511" cy="16022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03648" y="4293096"/>
            <a:ext cx="7416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Без единого поражения провела советская команда хоккейные матчи: 7 игр – 7 побед, в том числе и над канадцами. В хоккейных баталиях  отличились капитан команды </a:t>
            </a:r>
            <a:r>
              <a:rPr lang="ru-RU" sz="15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Всеволод Бобров</a:t>
            </a: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защитник </a:t>
            </a:r>
            <a:r>
              <a:rPr lang="ru-RU" sz="15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Николай Сологубов</a:t>
            </a: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 вратарь </a:t>
            </a:r>
            <a:r>
              <a:rPr lang="ru-RU" sz="15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Николай Пучков</a:t>
            </a: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Из зарубежных спортсменов лучшими были лыжники </a:t>
            </a:r>
            <a:r>
              <a:rPr lang="ru-RU" sz="15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Вейко</a:t>
            </a:r>
            <a:endParaRPr lang="ru-RU" sz="15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95736" y="5229200"/>
            <a:ext cx="662473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Хакулинен</a:t>
            </a:r>
            <a:r>
              <a:rPr lang="ru-RU" sz="15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 Финляндии и </a:t>
            </a:r>
            <a:r>
              <a:rPr lang="ru-RU" sz="15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Сикерен</a:t>
            </a:r>
            <a:r>
              <a:rPr lang="ru-RU" sz="15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Ернберг</a:t>
            </a: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из Швеции. </a:t>
            </a:r>
          </a:p>
          <a:p>
            <a:pPr indent="360000" algn="just"/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Героем Игр стал австрийский горнолыжник </a:t>
            </a:r>
            <a:r>
              <a:rPr lang="ru-RU" sz="15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Тони </a:t>
            </a:r>
            <a:r>
              <a:rPr lang="ru-RU" sz="15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Зайлер</a:t>
            </a: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установивший абсолютный рекорд во всех альпийских  видах – скоростном спуске, слаломе и гигантском слаломе, завоевав 3 золотые медали.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4">
      <a:dk1>
        <a:sysClr val="windowText" lastClr="000000"/>
      </a:dk1>
      <a:lt1>
        <a:sysClr val="window" lastClr="FFFFFF"/>
      </a:lt1>
      <a:dk2>
        <a:srgbClr val="70D7E7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1825</TotalTime>
  <Words>2814</Words>
  <Application>Microsoft Office PowerPoint</Application>
  <PresentationFormat>Экран (4:3)</PresentationFormat>
  <Paragraphs>122</Paragraphs>
  <Slides>21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Бумажная</vt:lpstr>
      <vt:lpstr>По следам  минувших  зимних Олимпиад</vt:lpstr>
      <vt:lpstr>Откуда пошли «Белые Олимпиады»</vt:lpstr>
      <vt:lpstr>I ЗИМНИЕ ОЛИМПИЙСКИЕ ИГРЫ Шамони, Франция, 1924</vt:lpstr>
      <vt:lpstr>II ЗИМНИЕ ОЛИМПИЙСКИЕ ИГРЫ  Санкт-Мориц, Швейцария, 1928</vt:lpstr>
      <vt:lpstr>III ЗИМНИЕ ОЛИМПИЙСКИЕ ИГРЫ Лейк-Плэсид, США, 1932</vt:lpstr>
      <vt:lpstr>IV ЗИМНИЕ ОЛИМПИЙСКИЕ ИГРЫ  Гармиш-Партенкирхен, Германия, 1936</vt:lpstr>
      <vt:lpstr>V ЗИМНИЕ ОЛИМПИЙСКИЕ ИГРЫ Санкт-Мориц, Швейцария, 1948</vt:lpstr>
      <vt:lpstr>VI ЗИМНИЕ ОЛИМПИЙСКИЕ ИГРЫ      Осло, Норвегия, 1952</vt:lpstr>
      <vt:lpstr>VII ЗИМНИЕ ОЛИМПИЙСКИЕ ИГРЫ Кортина  Д’Ампеццо, Италия, 1956</vt:lpstr>
      <vt:lpstr>VIII ЗИМНИЕ ОЛИМПИЙСКИЕ ИГРЫ Скво-Вэлли, США, 1960</vt:lpstr>
      <vt:lpstr>IX ЗИМНИЕ ОЛИМПИЙСКИЕ ИГРЫ Инсбрук, Австрия, 1964</vt:lpstr>
      <vt:lpstr>X ЗИМНИЕ ОЛИМПИЙСКИЕ ИГРЫ Гренобль, Франция, 1968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Продолжение следует …</vt:lpstr>
    </vt:vector>
  </TitlesOfParts>
  <Company>влгафк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ЗИМНИЕ ОЛИМПИЙСКИЕ ИГРЫ Шамони, Франция, 1924</dc:title>
  <dc:creator>1</dc:creator>
  <cp:lastModifiedBy>1</cp:lastModifiedBy>
  <cp:revision>264</cp:revision>
  <dcterms:created xsi:type="dcterms:W3CDTF">2013-02-19T12:58:04Z</dcterms:created>
  <dcterms:modified xsi:type="dcterms:W3CDTF">2013-04-08T08:42:13Z</dcterms:modified>
</cp:coreProperties>
</file>